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Fira Sans Black"/>
      <p:bold r:id="rId22"/>
      <p:boldItalic r:id="rId23"/>
    </p:embeddedFont>
    <p:embeddedFont>
      <p:font typeface="Fira Sans Medium"/>
      <p:regular r:id="rId24"/>
      <p:bold r:id="rId25"/>
      <p:italic r:id="rId26"/>
      <p:boldItalic r:id="rId27"/>
    </p:embeddedFont>
    <p:embeddedFont>
      <p:font typeface="Fira Sans ExtraBold"/>
      <p:bold r:id="rId28"/>
      <p:boldItalic r:id="rId29"/>
    </p:embeddedFont>
    <p:embeddedFont>
      <p:font typeface="Fira Sans"/>
      <p:regular r:id="rId30"/>
      <p:bold r:id="rId31"/>
      <p:italic r:id="rId32"/>
      <p:boldItalic r:id="rId33"/>
    </p:embeddedFont>
    <p:embeddedFont>
      <p:font typeface="Fira Sans Light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FiraSansBlack-bold.fntdata"/><Relationship Id="rId21" Type="http://schemas.openxmlformats.org/officeDocument/2006/relationships/slide" Target="slides/slide16.xml"/><Relationship Id="rId24" Type="http://schemas.openxmlformats.org/officeDocument/2006/relationships/font" Target="fonts/FiraSansMedium-regular.fntdata"/><Relationship Id="rId23" Type="http://schemas.openxmlformats.org/officeDocument/2006/relationships/font" Target="fonts/FiraSansBlack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Medium-italic.fntdata"/><Relationship Id="rId25" Type="http://schemas.openxmlformats.org/officeDocument/2006/relationships/font" Target="fonts/FiraSansMedium-bold.fntdata"/><Relationship Id="rId28" Type="http://schemas.openxmlformats.org/officeDocument/2006/relationships/font" Target="fonts/FiraSansExtraBold-bold.fntdata"/><Relationship Id="rId27" Type="http://schemas.openxmlformats.org/officeDocument/2006/relationships/font" Target="fonts/FiraSa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Extra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-bold.fntdata"/><Relationship Id="rId30" Type="http://schemas.openxmlformats.org/officeDocument/2006/relationships/font" Target="fonts/FiraSans-regular.fntdata"/><Relationship Id="rId11" Type="http://schemas.openxmlformats.org/officeDocument/2006/relationships/slide" Target="slides/slide6.xml"/><Relationship Id="rId33" Type="http://schemas.openxmlformats.org/officeDocument/2006/relationships/font" Target="fonts/FiraSans-boldItalic.fntdata"/><Relationship Id="rId10" Type="http://schemas.openxmlformats.org/officeDocument/2006/relationships/slide" Target="slides/slide5.xml"/><Relationship Id="rId32" Type="http://schemas.openxmlformats.org/officeDocument/2006/relationships/font" Target="fonts/FiraSans-italic.fntdata"/><Relationship Id="rId13" Type="http://schemas.openxmlformats.org/officeDocument/2006/relationships/slide" Target="slides/slide8.xml"/><Relationship Id="rId35" Type="http://schemas.openxmlformats.org/officeDocument/2006/relationships/font" Target="fonts/FiraSansLight-bold.fntdata"/><Relationship Id="rId12" Type="http://schemas.openxmlformats.org/officeDocument/2006/relationships/slide" Target="slides/slide7.xml"/><Relationship Id="rId34" Type="http://schemas.openxmlformats.org/officeDocument/2006/relationships/font" Target="fonts/FiraSansLight-regular.fntdata"/><Relationship Id="rId15" Type="http://schemas.openxmlformats.org/officeDocument/2006/relationships/slide" Target="slides/slide10.xml"/><Relationship Id="rId37" Type="http://schemas.openxmlformats.org/officeDocument/2006/relationships/font" Target="fonts/FiraSansLight-boldItalic.fntdata"/><Relationship Id="rId14" Type="http://schemas.openxmlformats.org/officeDocument/2006/relationships/slide" Target="slides/slide9.xml"/><Relationship Id="rId36" Type="http://schemas.openxmlformats.org/officeDocument/2006/relationships/font" Target="fonts/FiraSansLight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1ff3f7b06a_8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1ff3f7b06a_8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1ff3f7b06a_8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1ff3f7b06a_8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1ff3f7b06a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1ff3f7b06a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1ff3f7b06a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1ff3f7b06a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1ff3f7b06a_8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1ff3f7b06a_8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1ff3f7b06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1ff3f7b06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1ff3f7b06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1ff3f7b06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3389121df9_7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3389121df9_7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ff3f7b06a_8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1ff3f7b06a_8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3389121df9_7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3389121df9_7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323259846f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323259846f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3656c71b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3656c71b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656c71bf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656c71bf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656c71bf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3656c71bf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1ff3f7b06a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1ff3f7b06a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" name="Google Shape;14;p2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1" name="Google Shape;51;p2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52" name="Google Shape;52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53" name="Google Shape;5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" name="Google Shape;61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" name="Google Shape;70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" name="Google Shape;79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80" name="Google Shape;80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8" name="Google Shape;88;p2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3000"/>
              <a:buFont typeface="Fira Sans ExtraBold"/>
              <a:buNone/>
              <a:defRPr sz="3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xx</a:t>
            </a: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 de xxxx de xxxx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" name="Google Shape;9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3">
  <p:cSld name="TITLE_3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5" name="Google Shape;145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6" name="Google Shape;14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4">
  <p:cSld name="TITLE_4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9" name="Google Shape;149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0" name="Google Shape;1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CUSTOM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0" name="Google Shape;100;p3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3" name="Google Shape;103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s pequenas">
  <p:cSld name="CUSTOM_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8" name="Google Shape;108;p4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 grande">
  <p:cSld name="CUSTOM_2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16" name="Google Shape;116;p5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0" name="Google Shape;120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código">
  <p:cSld name="CUSTOM_2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5" name="Google Shape;125;p6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 txBox="1"/>
          <p:nvPr>
            <p:ph idx="2" type="body"/>
          </p:nvPr>
        </p:nvSpPr>
        <p:spPr>
          <a:xfrm>
            <a:off x="0" y="900000"/>
            <a:ext cx="45366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8" name="Google Shape;128;p6"/>
          <p:cNvSpPr txBox="1"/>
          <p:nvPr>
            <p:ph idx="3" type="body"/>
          </p:nvPr>
        </p:nvSpPr>
        <p:spPr>
          <a:xfrm>
            <a:off x="4536600" y="900000"/>
            <a:ext cx="4607400" cy="42444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"/>
              <a:buChar char="●"/>
              <a:defRPr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">
  <p:cSld name="CUSTOM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  <p:sp>
        <p:nvSpPr>
          <p:cNvPr id="131" name="Google Shape;131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 1">
  <p:cSld name="CUSTOM_1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  <p:sp>
        <p:nvSpPr>
          <p:cNvPr id="134" name="Google Shape;134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TITLE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7" name="Google Shape;137;p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2">
  <p:cSld name="TITLE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1" name="Google Shape;141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2" name="Google Shape;1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ai2.appinventor.mit.edu/reference/components/connectivity.html#Web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mailto:cesar.souza@edu.udesc.br" TargetMode="External"/><Relationship Id="rId4" Type="http://schemas.openxmlformats.org/officeDocument/2006/relationships/hyperlink" Target="mailto:filipecattoni@gmail.com" TargetMode="External"/><Relationship Id="rId5" Type="http://schemas.openxmlformats.org/officeDocument/2006/relationships/hyperlink" Target="mailto:georgia_betina@hotmail.com" TargetMode="External"/><Relationship Id="rId6" Type="http://schemas.openxmlformats.org/officeDocument/2006/relationships/hyperlink" Target="mailto:kalyl.henings@projetoresgate.org.br" TargetMode="External"/><Relationship Id="rId7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document/d/1N7QVUoej8S3GQTCOvj8WBM8VyWy4zAyrNmViI_UVwIs/edit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w3schools.com/html/default.asp" TargetMode="External"/><Relationship Id="rId4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w3schools.com/js/js_json_intro.asp" TargetMode="External"/><Relationship Id="rId4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w3schools.com/js/js_json_intro.asp" TargetMode="External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ai2.appinventor.mit.edu/reference/components/connectivity.html#ActivityStarter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"/>
          <p:cNvSpPr txBox="1"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56" name="Google Shape;156;p13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13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58" name="Google Shape;158;p13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9" name="Google Shape;159;p13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0" name="Google Shape;160;p13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13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13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13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13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13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13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13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8" name="Google Shape;168;p13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9" name="Google Shape;169;p13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13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13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13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13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13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13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13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7" name="Google Shape;177;p13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78" name="Google Shape;178;p13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13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13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13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13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13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13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13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6" name="Google Shape;186;p13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87" name="Google Shape;187;p13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13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13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13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13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13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13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13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5" name="Google Shape;195;p13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96" name="Google Shape;196;p13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7" name="Google Shape;197;p13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13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13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13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13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13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13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13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5" name="Google Shape;205;p13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06" name="Google Shape;206;p13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13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13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13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13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13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13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13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4" name="Google Shape;214;p13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15" name="Google Shape;215;p13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13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13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13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13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13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13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13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3" name="Google Shape;223;p13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24" name="Google Shape;224;p13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13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13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13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13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13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13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13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32" name="Google Shape;232;p13"/>
          <p:cNvSpPr/>
          <p:nvPr/>
        </p:nvSpPr>
        <p:spPr>
          <a:xfrm>
            <a:off x="3845500" y="3881875"/>
            <a:ext cx="1504200" cy="267000"/>
          </a:xfrm>
          <a:prstGeom prst="rect">
            <a:avLst/>
          </a:prstGeom>
          <a:solidFill>
            <a:srgbClr val="FAC11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3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4" name="Google Shape;23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3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3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Aula 13</a:t>
            </a:r>
            <a:endParaRPr sz="30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239" name="Google Shape;239;p13"/>
          <p:cNvSpPr txBox="1"/>
          <p:nvPr/>
        </p:nvSpPr>
        <p:spPr>
          <a:xfrm>
            <a:off x="2148450" y="2003213"/>
            <a:ext cx="484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Conectividade</a:t>
            </a:r>
            <a:endParaRPr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0" name="Google Shape;240;p13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24</a:t>
            </a: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 de junho de 2022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"/>
          <p:cNvSpPr txBox="1"/>
          <p:nvPr/>
        </p:nvSpPr>
        <p:spPr>
          <a:xfrm>
            <a:off x="359988" y="1440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IniciadorDeAtividades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307" name="Google Shape;307;p22"/>
          <p:cNvSpPr txBox="1"/>
          <p:nvPr/>
        </p:nvSpPr>
        <p:spPr>
          <a:xfrm>
            <a:off x="359988" y="4320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Propriedades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8" name="Google Shape;308;p22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Podemos editar as propriedades do </a:t>
            </a:r>
            <a:r>
              <a:rPr b="1" lang="pt-BR" sz="1400"/>
              <a:t>IniciadorDeAtividades</a:t>
            </a:r>
            <a:r>
              <a:rPr lang="pt-BR" sz="1400"/>
              <a:t>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Ação;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ClasseDaAtividade;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PacoteDaAtividade;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TipoDeDados;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UriDeDados;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ChaveExtra;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ValorExtra;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NomeDoResultado.</a:t>
            </a:r>
            <a:endParaRPr sz="1400"/>
          </a:p>
        </p:txBody>
      </p:sp>
      <p:pic>
        <p:nvPicPr>
          <p:cNvPr id="309" name="Google Shape;3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175" y="991223"/>
            <a:ext cx="1646525" cy="40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3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Exercitando o IniciadorDeAtividades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4"/>
          <p:cNvSpPr txBox="1"/>
          <p:nvPr/>
        </p:nvSpPr>
        <p:spPr>
          <a:xfrm>
            <a:off x="359988" y="1440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Web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320" name="Google Shape;320;p24"/>
          <p:cNvSpPr txBox="1"/>
          <p:nvPr/>
        </p:nvSpPr>
        <p:spPr>
          <a:xfrm>
            <a:off x="359988" y="4320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Definição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21" name="Google Shape;321;p24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/>
              <a:t>DEFINIÇÃO: </a:t>
            </a:r>
            <a:r>
              <a:rPr lang="pt-BR" sz="1400"/>
              <a:t>componente invisível para prover funções para as requisições de HTTP do tipo GET, POST, PUT e DELETE.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A documentação pode ser acessada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no site</a:t>
            </a:r>
            <a:r>
              <a:rPr lang="pt-BR" sz="1400"/>
              <a:t>, através do </a:t>
            </a:r>
            <a:r>
              <a:rPr b="1" lang="pt-BR" sz="1400"/>
              <a:t>Web</a:t>
            </a:r>
            <a:r>
              <a:rPr lang="pt-BR" sz="1400"/>
              <a:t>.</a:t>
            </a:r>
            <a:endParaRPr sz="1400"/>
          </a:p>
        </p:txBody>
      </p:sp>
      <p:grpSp>
        <p:nvGrpSpPr>
          <p:cNvPr id="322" name="Google Shape;322;p24"/>
          <p:cNvGrpSpPr/>
          <p:nvPr/>
        </p:nvGrpSpPr>
        <p:grpSpPr>
          <a:xfrm>
            <a:off x="4837875" y="2219700"/>
            <a:ext cx="3938050" cy="1359150"/>
            <a:chOff x="4837875" y="2219700"/>
            <a:chExt cx="3938050" cy="1359150"/>
          </a:xfrm>
        </p:grpSpPr>
        <p:pic>
          <p:nvPicPr>
            <p:cNvPr id="323" name="Google Shape;32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37875" y="2219700"/>
              <a:ext cx="3938050" cy="135915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324" name="Google Shape;324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984588" y="2887125"/>
              <a:ext cx="3644625" cy="630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5"/>
          <p:cNvSpPr txBox="1"/>
          <p:nvPr/>
        </p:nvSpPr>
        <p:spPr>
          <a:xfrm>
            <a:off x="359988" y="1440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Web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330" name="Google Shape;330;p25"/>
          <p:cNvSpPr txBox="1"/>
          <p:nvPr/>
        </p:nvSpPr>
        <p:spPr>
          <a:xfrm>
            <a:off x="359988" y="4320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Propriedades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1" name="Google Shape;331;p2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/>
              <a:t>Podemos editar as propriedades da </a:t>
            </a:r>
            <a:r>
              <a:rPr b="1" lang="pt-BR" sz="1400"/>
              <a:t>Web</a:t>
            </a:r>
            <a:r>
              <a:rPr lang="pt-BR" sz="1400"/>
              <a:t>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PermitirCookies;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NomeDoArquivoDeResposta;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SalvarResposta;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Timeout;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Url.</a:t>
            </a:r>
            <a:endParaRPr sz="1400"/>
          </a:p>
        </p:txBody>
      </p:sp>
      <p:pic>
        <p:nvPicPr>
          <p:cNvPr id="332" name="Google Shape;3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7687" y="1455325"/>
            <a:ext cx="1962000" cy="3133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6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Exercitando o Web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7"/>
          <p:cNvSpPr txBox="1"/>
          <p:nvPr/>
        </p:nvSpPr>
        <p:spPr>
          <a:xfrm>
            <a:off x="360000" y="4311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Email para contato com os professores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43" name="Google Shape;343;p27"/>
          <p:cNvSpPr txBox="1"/>
          <p:nvPr/>
        </p:nvSpPr>
        <p:spPr>
          <a:xfrm>
            <a:off x="360000" y="1431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Alguma dúvida?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344" name="Google Shape;344;p27"/>
          <p:cNvSpPr txBox="1"/>
          <p:nvPr/>
        </p:nvSpPr>
        <p:spPr>
          <a:xfrm>
            <a:off x="0" y="899100"/>
            <a:ext cx="4607400" cy="424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César Eduardo de Souza </a:t>
            </a:r>
            <a:r>
              <a:rPr lang="pt-BR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cesar.souza@edu.udesc.br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Filipe Cattoni Elias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rgbClr val="0097A7"/>
                </a:solid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filipecattoni@gmail.com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Geórgia Betina Haritsch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rgbClr val="0097A7"/>
                </a:solid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georgia_betina@hotmail.com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Kalyl Henings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pt-BR" u="sng">
                <a:solidFill>
                  <a:srgbClr val="0097A7"/>
                </a:solidFill>
                <a:latin typeface="Fira Sans"/>
                <a:ea typeface="Fira Sans"/>
                <a:cs typeface="Fira Sans"/>
                <a:sym typeface="Fira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kalyl.henings@projetoresgate.org.br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45" name="Google Shape;345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8900" y="1348125"/>
            <a:ext cx="3185375" cy="33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8"/>
          <p:cNvSpPr txBox="1"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351" name="Google Shape;351;p28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2" name="Google Shape;352;p28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353" name="Google Shape;353;p28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354" name="Google Shape;354;p28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55" name="Google Shape;355;p2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2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2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2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2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2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2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2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3" name="Google Shape;363;p28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64" name="Google Shape;364;p2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2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2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2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2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2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2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2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2" name="Google Shape;372;p28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73" name="Google Shape;373;p2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2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2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2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2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2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2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2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1" name="Google Shape;381;p28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82" name="Google Shape;382;p2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2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2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2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2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0" name="Google Shape;390;p28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391" name="Google Shape;391;p28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92" name="Google Shape;392;p2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2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2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2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2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2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2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2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0" name="Google Shape;400;p28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01" name="Google Shape;401;p2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2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2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2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2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2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2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2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9" name="Google Shape;409;p28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10" name="Google Shape;410;p2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2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2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2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2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2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2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2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8" name="Google Shape;418;p28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19" name="Google Shape;419;p2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2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2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2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2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2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2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2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27" name="Google Shape;427;p28"/>
          <p:cNvSpPr/>
          <p:nvPr/>
        </p:nvSpPr>
        <p:spPr>
          <a:xfrm>
            <a:off x="3845500" y="3881875"/>
            <a:ext cx="1504200" cy="267000"/>
          </a:xfrm>
          <a:prstGeom prst="rect">
            <a:avLst/>
          </a:prstGeom>
          <a:solidFill>
            <a:srgbClr val="FAC11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28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9" name="Google Shape;4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28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1" name="Google Shape;43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28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Aula 13</a:t>
            </a:r>
            <a:endParaRPr sz="30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434" name="Google Shape;434;p28"/>
          <p:cNvSpPr txBox="1"/>
          <p:nvPr/>
        </p:nvSpPr>
        <p:spPr>
          <a:xfrm>
            <a:off x="2148450" y="2003213"/>
            <a:ext cx="484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Muito Obrigado</a:t>
            </a:r>
            <a:endParaRPr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5" name="Google Shape;435;p28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24 de junho de 2022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Projeto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Organizando as equipes</a:t>
            </a:r>
            <a:endParaRPr/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Char char="●"/>
            </a:pPr>
            <a:r>
              <a:rPr lang="pt-BR" sz="2000">
                <a:latin typeface="Fira Sans"/>
                <a:ea typeface="Fira Sans"/>
                <a:cs typeface="Fira Sans"/>
                <a:sym typeface="Fira Sans"/>
              </a:rPr>
              <a:t>Todos possuem uma equipe?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Char char="●"/>
            </a:pPr>
            <a:r>
              <a:rPr lang="pt-BR" sz="2000">
                <a:latin typeface="Fira Sans"/>
                <a:ea typeface="Fira Sans"/>
                <a:cs typeface="Fira Sans"/>
                <a:sym typeface="Fira Sans"/>
              </a:rPr>
              <a:t>Todos possuem uma ideia de projeto?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5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Recapitulando a aula anterior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AC8200"/>
                </a:solidFill>
                <a:latin typeface="Fira Sans"/>
                <a:ea typeface="Fira Sans"/>
                <a:cs typeface="Fira Sans"/>
                <a:sym typeface="Fira Sans"/>
              </a:rPr>
              <a:t>Relembrando os componentes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"/>
          <p:cNvSpPr txBox="1"/>
          <p:nvPr/>
        </p:nvSpPr>
        <p:spPr>
          <a:xfrm>
            <a:off x="359988" y="1440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Componentes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56" name="Google Shape;256;p16"/>
          <p:cNvSpPr txBox="1"/>
          <p:nvPr/>
        </p:nvSpPr>
        <p:spPr>
          <a:xfrm>
            <a:off x="359988" y="4320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Componentes vistos e/ou exercitados na última aula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" name="Google Shape;257;p16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Sensores: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Barometer;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Hygrometer;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MagnecticFieldSensor;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Thermometer;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LightSensor;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CódigoDeBarras;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Pedometer.</a:t>
            </a:r>
            <a:endParaRPr sz="1400"/>
          </a:p>
        </p:txBody>
      </p:sp>
      <p:pic>
        <p:nvPicPr>
          <p:cNvPr id="258" name="Google Shape;258;p16"/>
          <p:cNvPicPr preferRelativeResize="0"/>
          <p:nvPr/>
        </p:nvPicPr>
        <p:blipFill rotWithShape="1">
          <a:blip r:embed="rId3">
            <a:alphaModFix/>
          </a:blip>
          <a:srcRect b="0" l="0" r="0" t="7097"/>
          <a:stretch/>
        </p:blipFill>
        <p:spPr>
          <a:xfrm>
            <a:off x="5359275" y="2837588"/>
            <a:ext cx="2710425" cy="392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59" name="Google Shape;259;p16"/>
          <p:cNvPicPr preferRelativeResize="0"/>
          <p:nvPr/>
        </p:nvPicPr>
        <p:blipFill rotWithShape="1">
          <a:blip r:embed="rId4">
            <a:alphaModFix/>
          </a:blip>
          <a:srcRect b="0" l="2190" r="0" t="0"/>
          <a:stretch/>
        </p:blipFill>
        <p:spPr>
          <a:xfrm>
            <a:off x="5359275" y="3230325"/>
            <a:ext cx="2710425" cy="43709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0" name="Google Shape;260;p16"/>
          <p:cNvPicPr preferRelativeResize="0"/>
          <p:nvPr/>
        </p:nvPicPr>
        <p:blipFill rotWithShape="1">
          <a:blip r:embed="rId5">
            <a:alphaModFix/>
          </a:blip>
          <a:srcRect b="0" l="6340" r="0" t="0"/>
          <a:stretch/>
        </p:blipFill>
        <p:spPr>
          <a:xfrm>
            <a:off x="4828099" y="1945875"/>
            <a:ext cx="3782500" cy="2152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Fira Sans Black"/>
                <a:ea typeface="Fira Sans Black"/>
                <a:cs typeface="Fira Sans Black"/>
                <a:sym typeface="Fira Sans Black"/>
              </a:rPr>
              <a:t>Continuação</a:t>
            </a:r>
            <a:endParaRPr>
              <a:latin typeface="Fira Sans Black"/>
              <a:ea typeface="Fira Sans Black"/>
              <a:cs typeface="Fira Sans Black"/>
              <a:sym typeface="Fira Sans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AC8200"/>
                </a:solidFill>
                <a:latin typeface="Fira Sans"/>
                <a:ea typeface="Fira Sans"/>
                <a:cs typeface="Fira Sans"/>
                <a:sym typeface="Fira Sans"/>
              </a:rPr>
              <a:t>Conhecendo os componentes de conectividade do MIT App Inventor</a:t>
            </a:r>
            <a:endParaRPr sz="2000">
              <a:solidFill>
                <a:srgbClr val="AC82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AC82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AC82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AC82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AC82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66" name="Google Shape;266;p17"/>
          <p:cNvGrpSpPr/>
          <p:nvPr/>
        </p:nvGrpSpPr>
        <p:grpSpPr>
          <a:xfrm>
            <a:off x="2997438" y="2720693"/>
            <a:ext cx="3149125" cy="1264925"/>
            <a:chOff x="5072975" y="1832481"/>
            <a:chExt cx="3149125" cy="1264925"/>
          </a:xfrm>
        </p:grpSpPr>
        <p:pic>
          <p:nvPicPr>
            <p:cNvPr id="267" name="Google Shape;267;p17"/>
            <p:cNvPicPr preferRelativeResize="0"/>
            <p:nvPr/>
          </p:nvPicPr>
          <p:blipFill rotWithShape="1">
            <a:blip r:embed="rId3">
              <a:alphaModFix/>
            </a:blip>
            <a:srcRect b="78333" l="0" r="0" t="0"/>
            <a:stretch/>
          </p:blipFill>
          <p:spPr>
            <a:xfrm>
              <a:off x="5072975" y="1832481"/>
              <a:ext cx="3149125" cy="5815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268" name="Google Shape;268;p17"/>
            <p:cNvPicPr preferRelativeResize="0"/>
            <p:nvPr/>
          </p:nvPicPr>
          <p:blipFill rotWithShape="1">
            <a:blip r:embed="rId3">
              <a:alphaModFix/>
            </a:blip>
            <a:srcRect b="0" l="0" r="0" t="74542"/>
            <a:stretch/>
          </p:blipFill>
          <p:spPr>
            <a:xfrm>
              <a:off x="5072975" y="2414055"/>
              <a:ext cx="3149125" cy="68335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269" name="Google Shape;269;p17"/>
            <p:cNvSpPr/>
            <p:nvPr/>
          </p:nvSpPr>
          <p:spPr>
            <a:xfrm>
              <a:off x="5131375" y="2304875"/>
              <a:ext cx="3032700" cy="267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 txBox="1"/>
          <p:nvPr/>
        </p:nvSpPr>
        <p:spPr>
          <a:xfrm>
            <a:off x="359988" y="1440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HTTP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75" name="Google Shape;275;p18"/>
          <p:cNvSpPr txBox="1"/>
          <p:nvPr/>
        </p:nvSpPr>
        <p:spPr>
          <a:xfrm>
            <a:off x="359988" y="4320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Definição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6" name="Google Shape;276;p18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/>
              <a:t>DEFINIÇÃO: </a:t>
            </a:r>
            <a:r>
              <a:rPr lang="pt-BR" sz="1400"/>
              <a:t>Protocolo de transferência de hipertexto, por meio de ligações lógicas, através de nós, pelo modelo cliente-servidor.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Principais métodos: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GET:</a:t>
            </a:r>
            <a:r>
              <a:rPr lang="pt-BR" sz="1400"/>
              <a:t> Usado apenas para obter dados de um servidor.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POST: </a:t>
            </a:r>
            <a:r>
              <a:rPr lang="pt-BR" sz="1400"/>
              <a:t>Usado para enviar dados para um servidor.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PUT: </a:t>
            </a:r>
            <a:r>
              <a:rPr lang="pt-BR" sz="1400"/>
              <a:t>Usado para atualizar dados em um servidor, sem efeitos colaterais.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DELETE: </a:t>
            </a:r>
            <a:r>
              <a:rPr lang="pt-BR" sz="1400"/>
              <a:t>Usado para deletar dados de um servidor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Aprenda mais sobre como funciona: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HTML Tutorial</a:t>
            </a:r>
            <a:r>
              <a:rPr lang="pt-BR" sz="1400"/>
              <a:t>.</a:t>
            </a:r>
            <a:r>
              <a:rPr lang="pt-BR" sz="1400"/>
              <a:t> </a:t>
            </a:r>
            <a:endParaRPr sz="1400"/>
          </a:p>
        </p:txBody>
      </p:sp>
      <p:pic>
        <p:nvPicPr>
          <p:cNvPr id="277" name="Google Shape;27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4875" y="1762450"/>
            <a:ext cx="4607399" cy="25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9"/>
          <p:cNvSpPr txBox="1"/>
          <p:nvPr/>
        </p:nvSpPr>
        <p:spPr>
          <a:xfrm>
            <a:off x="359988" y="1440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JSON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83" name="Google Shape;283;p19"/>
          <p:cNvSpPr txBox="1"/>
          <p:nvPr/>
        </p:nvSpPr>
        <p:spPr>
          <a:xfrm>
            <a:off x="359988" y="4320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Definição 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4" name="Google Shape;284;p19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/>
              <a:t>DEFINIÇÃO: </a:t>
            </a:r>
            <a:r>
              <a:rPr lang="pt-BR" sz="1400"/>
              <a:t>Um formato leve para armazenar e transportar dados.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Principais características: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Fácil de ler e entender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Dados são armazenados em pares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Aprenda mais sobre como funciona: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JSON Introduction</a:t>
            </a:r>
            <a:r>
              <a:rPr lang="pt-BR" sz="1400"/>
              <a:t>. </a:t>
            </a:r>
            <a:endParaRPr sz="1400"/>
          </a:p>
        </p:txBody>
      </p:sp>
      <p:pic>
        <p:nvPicPr>
          <p:cNvPr id="285" name="Google Shape;28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2200" y="1452762"/>
            <a:ext cx="4867823" cy="313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0"/>
          <p:cNvSpPr txBox="1"/>
          <p:nvPr/>
        </p:nvSpPr>
        <p:spPr>
          <a:xfrm>
            <a:off x="359988" y="1440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XML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91" name="Google Shape;291;p20"/>
          <p:cNvSpPr txBox="1"/>
          <p:nvPr/>
        </p:nvSpPr>
        <p:spPr>
          <a:xfrm>
            <a:off x="359988" y="4320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Definição 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2" name="Google Shape;292;p20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/>
              <a:t>DEFINIÇÃO: </a:t>
            </a:r>
            <a:r>
              <a:rPr lang="pt-BR" sz="1400"/>
              <a:t>Uma linguagem de marcação, assim como HTML, muito usada para compartilhar dados na internet.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Principais características: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Fácil de ler e entender, autodescritiva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Dados são armazenados entre tags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Diferenças entre </a:t>
            </a:r>
            <a:r>
              <a:rPr b="1" lang="pt-BR" sz="1400"/>
              <a:t>XML </a:t>
            </a:r>
            <a:r>
              <a:rPr lang="pt-BR" sz="1400"/>
              <a:t>e </a:t>
            </a:r>
            <a:r>
              <a:rPr b="1" lang="pt-BR" sz="1400"/>
              <a:t>HTML</a:t>
            </a:r>
            <a:r>
              <a:rPr lang="pt-BR" sz="1400"/>
              <a:t>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XML: foco no conteúdo – o que é cada informação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HTML: foco na aparência – como a informação é mostrada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Aprenda mais sobre como funciona: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JSON Introduction</a:t>
            </a:r>
            <a:r>
              <a:rPr lang="pt-BR" sz="1400"/>
              <a:t>. </a:t>
            </a:r>
            <a:endParaRPr sz="1400"/>
          </a:p>
        </p:txBody>
      </p:sp>
      <p:pic>
        <p:nvPicPr>
          <p:cNvPr id="293" name="Google Shape;293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2200" y="1452762"/>
            <a:ext cx="4867823" cy="313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1"/>
          <p:cNvSpPr txBox="1"/>
          <p:nvPr/>
        </p:nvSpPr>
        <p:spPr>
          <a:xfrm>
            <a:off x="359988" y="1440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IniciadorDeAtividades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99" name="Google Shape;299;p21"/>
          <p:cNvSpPr txBox="1"/>
          <p:nvPr/>
        </p:nvSpPr>
        <p:spPr>
          <a:xfrm>
            <a:off x="359988" y="4320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Definição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" name="Google Shape;300;p21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/>
              <a:t>DEFINIÇÃO: </a:t>
            </a:r>
            <a:r>
              <a:rPr lang="pt-BR" sz="1400"/>
              <a:t>Um componente que pode lançar uma atividade usando o método </a:t>
            </a:r>
            <a:r>
              <a:rPr lang="pt-BR" sz="1400">
                <a:latin typeface="Fira Sans Light"/>
                <a:ea typeface="Fira Sans Light"/>
                <a:cs typeface="Fira Sans Light"/>
                <a:sym typeface="Fira Sans Light"/>
              </a:rPr>
              <a:t>IniciarAtividade</a:t>
            </a:r>
            <a:r>
              <a:rPr lang="pt-BR" sz="1400"/>
              <a:t>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Atividades que podem ser lançadas incluem: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Iniciar outros apps do App Inventor para Android;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Iniciar o app de câmera;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Fazer uma busca na web;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Abrir um navegador da web em uma página especificada;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Abrir o app de mapa em um lugar específico.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A documentação pode ser acessada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no site</a:t>
            </a:r>
            <a:r>
              <a:rPr lang="pt-BR" sz="1400"/>
              <a:t>, através do </a:t>
            </a:r>
            <a:r>
              <a:rPr b="1" lang="pt-BR" sz="1400"/>
              <a:t>ActivityStarter</a:t>
            </a:r>
            <a:r>
              <a:rPr lang="pt-BR" sz="1400"/>
              <a:t>.</a:t>
            </a:r>
            <a:endParaRPr sz="1400"/>
          </a:p>
        </p:txBody>
      </p:sp>
      <p:pic>
        <p:nvPicPr>
          <p:cNvPr id="301" name="Google Shape;30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4725" y="2342625"/>
            <a:ext cx="3938050" cy="1359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